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
  </p:notesMasterIdLst>
  <p:handoutMasterIdLst>
    <p:handoutMasterId r:id="rId16"/>
  </p:handoutMasterIdLst>
  <p:sldIdLst>
    <p:sldId id="256" r:id="rId2"/>
    <p:sldId id="257" r:id="rId3"/>
    <p:sldId id="259" r:id="rId4"/>
    <p:sldId id="260" r:id="rId5"/>
    <p:sldId id="261" r:id="rId6"/>
    <p:sldId id="258" r:id="rId7"/>
    <p:sldId id="262" r:id="rId8"/>
    <p:sldId id="263" r:id="rId9"/>
    <p:sldId id="264" r:id="rId10"/>
    <p:sldId id="266" r:id="rId11"/>
    <p:sldId id="265"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1" autoAdjust="0"/>
    <p:restoredTop sz="84491" autoAdjust="0"/>
  </p:normalViewPr>
  <p:slideViewPr>
    <p:cSldViewPr snapToGrid="0">
      <p:cViewPr varScale="1">
        <p:scale>
          <a:sx n="95" d="100"/>
          <a:sy n="95" d="100"/>
        </p:scale>
        <p:origin x="49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6" d="100"/>
          <a:sy n="86" d="100"/>
        </p:scale>
        <p:origin x="2508"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E34BFA-BEC2-4A12-B7E0-A81ED680E1A4}" type="datetimeFigureOut">
              <a:rPr lang="en-US" smtClean="0"/>
              <a:t>4/23/2017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CAC6A9-4837-4128-8A53-6972078AB722}" type="slidenum">
              <a:rPr lang="en-US" smtClean="0"/>
              <a:t>‹#›</a:t>
            </a:fld>
            <a:endParaRPr lang="en-US"/>
          </a:p>
        </p:txBody>
      </p:sp>
    </p:spTree>
    <p:extLst>
      <p:ext uri="{BB962C8B-B14F-4D97-AF65-F5344CB8AC3E}">
        <p14:creationId xmlns:p14="http://schemas.microsoft.com/office/powerpoint/2010/main" val="3785464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91FD2-7EEB-49EC-8D9F-C61A463752C5}" type="datetimeFigureOut">
              <a:rPr lang="en-US" smtClean="0"/>
              <a:t>4/23/2017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9D204E-250A-4310-B4DE-183D1305B0FB}" type="slidenum">
              <a:rPr lang="en-US" smtClean="0"/>
              <a:t>‹#›</a:t>
            </a:fld>
            <a:endParaRPr lang="en-US"/>
          </a:p>
        </p:txBody>
      </p:sp>
    </p:spTree>
    <p:extLst>
      <p:ext uri="{BB962C8B-B14F-4D97-AF65-F5344CB8AC3E}">
        <p14:creationId xmlns:p14="http://schemas.microsoft.com/office/powerpoint/2010/main" val="920954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clists.org/fulldisclosure/2004/Jul/1026" TargetMode="External"/><Relationship Id="rId13" Type="http://schemas.openxmlformats.org/officeDocument/2006/relationships/hyperlink" Target="http://seclists.org/fulldisclosure/2017/Feb/0who" TargetMode="External"/><Relationship Id="rId18" Type="http://schemas.openxmlformats.org/officeDocument/2006/relationships/hyperlink" Target="http://seclists.org/fulldisclosure/2017/Feb/6" TargetMode="External"/><Relationship Id="rId3" Type="http://schemas.openxmlformats.org/officeDocument/2006/relationships/hyperlink" Target="http://seclists.org/fulldisclosure/2015/Aug/70" TargetMode="External"/><Relationship Id="rId7" Type="http://schemas.openxmlformats.org/officeDocument/2006/relationships/hyperlink" Target="http://seclists.org/fulldisclosure/2004/Jul/796" TargetMode="External"/><Relationship Id="rId12" Type="http://schemas.openxmlformats.org/officeDocument/2006/relationships/hyperlink" Target="http://seclists.org/fulldisclosure/2016/Nov/21" TargetMode="External"/><Relationship Id="rId17" Type="http://schemas.openxmlformats.org/officeDocument/2006/relationships/hyperlink" Target="http://seclists.org/fulldisclosure/2016/Dec/48" TargetMode="External"/><Relationship Id="rId2" Type="http://schemas.openxmlformats.org/officeDocument/2006/relationships/slide" Target="../slides/slide2.xml"/><Relationship Id="rId16" Type="http://schemas.openxmlformats.org/officeDocument/2006/relationships/hyperlink" Target="http://seclists.org/fulldisclosure/2016/Feb/67" TargetMode="External"/><Relationship Id="rId1" Type="http://schemas.openxmlformats.org/officeDocument/2006/relationships/notesMaster" Target="../notesMasters/notesMaster1.xml"/><Relationship Id="rId6" Type="http://schemas.openxmlformats.org/officeDocument/2006/relationships/hyperlink" Target="http://seclists.org/fulldisclosure/2009/Jul/289" TargetMode="External"/><Relationship Id="rId11" Type="http://schemas.openxmlformats.org/officeDocument/2006/relationships/hyperlink" Target="http://seclists.org/fulldisclosure/2014/Mar/333" TargetMode="External"/><Relationship Id="rId5" Type="http://schemas.openxmlformats.org/officeDocument/2006/relationships/hyperlink" Target="http://seclists.org/fulldisclosure/2008/Apr/96" TargetMode="External"/><Relationship Id="rId15" Type="http://schemas.openxmlformats.org/officeDocument/2006/relationships/hyperlink" Target="http://seclists.org/fulldisclosure/2016/Nov/0" TargetMode="External"/><Relationship Id="rId10" Type="http://schemas.openxmlformats.org/officeDocument/2006/relationships/hyperlink" Target="http://seclists.org/fulldisclosure/2014/Mar/332" TargetMode="External"/><Relationship Id="rId4" Type="http://schemas.openxmlformats.org/officeDocument/2006/relationships/hyperlink" Target="http://seclists.org/fulldisclosure/2017/Jan/77" TargetMode="External"/><Relationship Id="rId9" Type="http://schemas.openxmlformats.org/officeDocument/2006/relationships/hyperlink" Target="http://seclists.org/fulldisclosure/2010/Jun/227" TargetMode="External"/><Relationship Id="rId14" Type="http://schemas.openxmlformats.org/officeDocument/2006/relationships/hyperlink" Target="https://en.wikipedia.org/wiki/Full_disclosure_(computer_securit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clists.org/fulldisclosure/2008/Jun/231"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it.toolbox.com/blogs/managing-infosec/security-trolls-n3td3v-1246"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9D204E-250A-4310-B4DE-183D1305B0FB}" type="slidenum">
              <a:rPr lang="en-US" smtClean="0"/>
              <a:t>1</a:t>
            </a:fld>
            <a:endParaRPr lang="en-US"/>
          </a:p>
        </p:txBody>
      </p:sp>
    </p:spTree>
    <p:extLst>
      <p:ext uri="{BB962C8B-B14F-4D97-AF65-F5344CB8AC3E}">
        <p14:creationId xmlns:p14="http://schemas.microsoft.com/office/powerpoint/2010/main" val="405120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different results in video form]</a:t>
            </a:r>
          </a:p>
          <a:p>
            <a:endParaRPr lang="en-US" dirty="0" smtClean="0"/>
          </a:p>
          <a:p>
            <a:r>
              <a:rPr lang="en-US" dirty="0" smtClean="0"/>
              <a:t>Key</a:t>
            </a:r>
            <a:r>
              <a:rPr lang="en-US" baseline="0" dirty="0" smtClean="0"/>
              <a:t> points:</a:t>
            </a:r>
          </a:p>
          <a:p>
            <a:pPr marL="228600" indent="-228600">
              <a:buAutoNum type="arabicPeriod"/>
            </a:pPr>
            <a:r>
              <a:rPr lang="en-US" baseline="0" dirty="0" smtClean="0"/>
              <a:t>we have similar results whatever the clustering is (purple clusters here are discussions going back and forth between multiple people with discussion. </a:t>
            </a:r>
          </a:p>
          <a:p>
            <a:pPr marL="228600" indent="-228600">
              <a:buAutoNum type="arabicPeriod"/>
            </a:pPr>
            <a:r>
              <a:rPr lang="en-US" baseline="0" dirty="0" smtClean="0"/>
              <a:t>We still have some fireworks that never got filtered out --- green clusters here</a:t>
            </a:r>
          </a:p>
          <a:p>
            <a:pPr marL="0" indent="0">
              <a:buNone/>
            </a:pPr>
            <a:endParaRPr lang="en-US" baseline="0" dirty="0" smtClean="0"/>
          </a:p>
          <a:p>
            <a:pPr marL="0" indent="0">
              <a:buNone/>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69D204E-250A-4310-B4DE-183D1305B0FB}" type="slidenum">
              <a:rPr lang="en-US" smtClean="0"/>
              <a:t>11</a:t>
            </a:fld>
            <a:endParaRPr lang="en-US"/>
          </a:p>
        </p:txBody>
      </p:sp>
    </p:spTree>
    <p:extLst>
      <p:ext uri="{BB962C8B-B14F-4D97-AF65-F5344CB8AC3E}">
        <p14:creationId xmlns:p14="http://schemas.microsoft.com/office/powerpoint/2010/main" val="4033370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use </a:t>
            </a:r>
            <a:r>
              <a:rPr lang="en-US" baseline="0" dirty="0" err="1" smtClean="0"/>
              <a:t>igraph</a:t>
            </a:r>
            <a:r>
              <a:rPr lang="en-US" baseline="0" dirty="0" smtClean="0"/>
              <a:t> to split all the new clusters out into separate graphs and load those into </a:t>
            </a:r>
            <a:r>
              <a:rPr lang="en-US" baseline="0" dirty="0" err="1" smtClean="0"/>
              <a:t>gephi</a:t>
            </a:r>
            <a:r>
              <a:rPr lang="en-US" baseline="0" dirty="0" smtClean="0"/>
              <a:t>. For the most part, these no longer have firework clusters, but there are exceptions. </a:t>
            </a:r>
          </a:p>
          <a:p>
            <a:endParaRPr lang="en-US" baseline="0" dirty="0" smtClean="0"/>
          </a:p>
          <a:p>
            <a:r>
              <a:rPr lang="en-US" baseline="0" dirty="0" smtClean="0"/>
              <a:t>It is also possible to create graphs from within </a:t>
            </a:r>
            <a:r>
              <a:rPr lang="en-US" baseline="0" dirty="0" err="1" smtClean="0"/>
              <a:t>igraph</a:t>
            </a:r>
            <a:r>
              <a:rPr lang="en-US" baseline="0" dirty="0" smtClean="0"/>
              <a:t> for quick visual analysis</a:t>
            </a:r>
            <a:endParaRPr lang="en-US" dirty="0"/>
          </a:p>
        </p:txBody>
      </p:sp>
      <p:sp>
        <p:nvSpPr>
          <p:cNvPr id="4" name="Slide Number Placeholder 3"/>
          <p:cNvSpPr>
            <a:spLocks noGrp="1"/>
          </p:cNvSpPr>
          <p:nvPr>
            <p:ph type="sldNum" sz="quarter" idx="10"/>
          </p:nvPr>
        </p:nvSpPr>
        <p:spPr/>
        <p:txBody>
          <a:bodyPr/>
          <a:lstStyle/>
          <a:p>
            <a:fld id="{F69D204E-250A-4310-B4DE-183D1305B0FB}" type="slidenum">
              <a:rPr lang="en-US" smtClean="0"/>
              <a:t>12</a:t>
            </a:fld>
            <a:endParaRPr lang="en-US"/>
          </a:p>
        </p:txBody>
      </p:sp>
    </p:spTree>
    <p:extLst>
      <p:ext uri="{BB962C8B-B14F-4D97-AF65-F5344CB8AC3E}">
        <p14:creationId xmlns:p14="http://schemas.microsoft.com/office/powerpoint/2010/main" val="233222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and</a:t>
            </a:r>
            <a:r>
              <a:rPr lang="en-US" baseline="0" dirty="0" smtClean="0"/>
              <a:t> demonstrate how the list is set up (1 minute)</a:t>
            </a:r>
          </a:p>
          <a:p>
            <a:endParaRPr lang="en-US" baseline="0" dirty="0" smtClean="0"/>
          </a:p>
          <a:p>
            <a:r>
              <a:rPr lang="en-US" b="1" dirty="0" smtClean="0"/>
              <a:t>From</a:t>
            </a:r>
            <a:r>
              <a:rPr lang="en-US" b="1" baseline="0" dirty="0" smtClean="0"/>
              <a:t> Trello:</a:t>
            </a:r>
            <a:endParaRPr lang="en-US" b="1" dirty="0" smtClean="0"/>
          </a:p>
          <a:p>
            <a:r>
              <a:rPr lang="en-US" b="1" dirty="0" smtClean="0"/>
              <a:t>Part 1 -- manually inspecting the Full Disclosure list</a:t>
            </a:r>
            <a:endParaRPr lang="en-US" dirty="0" smtClean="0"/>
          </a:p>
          <a:p>
            <a:r>
              <a:rPr lang="en-US" dirty="0" smtClean="0"/>
              <a:t>The users of the Full Disclosure list identify themselves in several ways. A large proportion come from self-described security labs[</a:t>
            </a:r>
            <a:r>
              <a:rPr lang="en-US" dirty="0" smtClean="0">
                <a:hlinkClick r:id="rId3"/>
              </a:rPr>
              <a:t>1</a:t>
            </a:r>
            <a:r>
              <a:rPr lang="en-US" dirty="0" smtClean="0"/>
              <a:t>], which might consist of just one person, a group of individuals, or a “community project”[</a:t>
            </a:r>
            <a:r>
              <a:rPr lang="en-US" dirty="0" smtClean="0">
                <a:hlinkClick r:id="rId4"/>
              </a:rPr>
              <a:t>2</a:t>
            </a:r>
            <a:r>
              <a:rPr lang="en-US" dirty="0" smtClean="0"/>
              <a:t>]. Others give personal names, including author/discoverer information included as a detail in the text of their messages. Some authors use aliases that don’t apparently relate to personal names or security groups. </a:t>
            </a:r>
          </a:p>
          <a:p>
            <a:r>
              <a:rPr lang="en-US" dirty="0" smtClean="0"/>
              <a:t>The types of postings appear to have shifted over time. In the early and mid-2000s, the list included a significant amount of trolling[</a:t>
            </a:r>
            <a:r>
              <a:rPr lang="en-US" dirty="0" smtClean="0">
                <a:hlinkClick r:id="rId5"/>
              </a:rPr>
              <a:t>3</a:t>
            </a:r>
            <a:r>
              <a:rPr lang="en-US" dirty="0" smtClean="0"/>
              <a:t>], nonsense[</a:t>
            </a:r>
            <a:r>
              <a:rPr lang="en-US" dirty="0" smtClean="0">
                <a:hlinkClick r:id="rId6"/>
              </a:rPr>
              <a:t>4</a:t>
            </a:r>
            <a:r>
              <a:rPr lang="en-US" dirty="0" smtClean="0"/>
              <a:t>] [</a:t>
            </a:r>
            <a:r>
              <a:rPr lang="en-US" dirty="0" smtClean="0">
                <a:hlinkClick r:id="rId7"/>
              </a:rPr>
              <a:t>5</a:t>
            </a:r>
            <a:r>
              <a:rPr lang="en-US" dirty="0" smtClean="0"/>
              <a:t>], and wide-ranging discussion[</a:t>
            </a:r>
            <a:r>
              <a:rPr lang="en-US" dirty="0" smtClean="0">
                <a:hlinkClick r:id="rId8"/>
              </a:rPr>
              <a:t>6</a:t>
            </a:r>
            <a:r>
              <a:rPr lang="en-US" dirty="0" smtClean="0"/>
              <a:t>]. Some discussions of security topics received dozens of responses[</a:t>
            </a:r>
            <a:r>
              <a:rPr lang="en-US" dirty="0" smtClean="0">
                <a:hlinkClick r:id="rId9"/>
              </a:rPr>
              <a:t>7</a:t>
            </a:r>
            <a:r>
              <a:rPr lang="en-US" dirty="0" smtClean="0"/>
              <a:t>] and led to heated debates. The list actually completely changed form in March of 2014[</a:t>
            </a:r>
            <a:r>
              <a:rPr lang="en-US" dirty="0" smtClean="0">
                <a:hlinkClick r:id="rId10"/>
              </a:rPr>
              <a:t>8</a:t>
            </a:r>
            <a:r>
              <a:rPr lang="en-US" dirty="0" smtClean="0"/>
              <a:t>] [</a:t>
            </a:r>
            <a:r>
              <a:rPr lang="en-US" dirty="0" smtClean="0">
                <a:hlinkClick r:id="rId11"/>
              </a:rPr>
              <a:t>9</a:t>
            </a:r>
            <a:r>
              <a:rPr lang="en-US" dirty="0" smtClean="0"/>
              <a:t>], and in recent years it seems to have less conversation, less spam and junk, and overall lower numbers of posts. Many of the people currently posting appear to be what I might call “gray hat hackers”[</a:t>
            </a:r>
            <a:r>
              <a:rPr lang="en-US" dirty="0" smtClean="0">
                <a:hlinkClick r:id="rId12"/>
              </a:rPr>
              <a:t>10</a:t>
            </a:r>
            <a:r>
              <a:rPr lang="en-US" dirty="0" smtClean="0"/>
              <a:t>] [</a:t>
            </a:r>
            <a:r>
              <a:rPr lang="en-US" dirty="0" smtClean="0">
                <a:hlinkClick r:id="rId13"/>
              </a:rPr>
              <a:t>11</a:t>
            </a:r>
            <a:r>
              <a:rPr lang="en-US" dirty="0" smtClean="0"/>
              <a:t>] who are searching for vulnerabilities and immediately posting them as part of the </a:t>
            </a:r>
            <a:r>
              <a:rPr lang="en-US" dirty="0" smtClean="0">
                <a:hlinkClick r:id="rId14"/>
              </a:rPr>
              <a:t>full disclosure</a:t>
            </a:r>
            <a:r>
              <a:rPr lang="en-US" dirty="0" smtClean="0"/>
              <a:t> philosophy[</a:t>
            </a:r>
            <a:r>
              <a:rPr lang="en-US" dirty="0" smtClean="0">
                <a:hlinkClick r:id="rId15"/>
              </a:rPr>
              <a:t>12</a:t>
            </a:r>
            <a:r>
              <a:rPr lang="en-US" dirty="0" smtClean="0"/>
              <a:t>]. There are a few who seem to be posting with possibly more malicious intent though, like listing information to assist people who are running botnets[</a:t>
            </a:r>
            <a:r>
              <a:rPr lang="en-US" dirty="0" smtClean="0">
                <a:hlinkClick r:id="rId16"/>
              </a:rPr>
              <a:t>13</a:t>
            </a:r>
            <a:r>
              <a:rPr lang="en-US" dirty="0" smtClean="0"/>
              <a:t>]. Some authors mention details of their interaction with vendors, like the fact that it was already reported but they haven’t heard anything back. Vendors also post to the list – for example, Apple[</a:t>
            </a:r>
            <a:r>
              <a:rPr lang="en-US" dirty="0" smtClean="0">
                <a:hlinkClick r:id="rId17"/>
              </a:rPr>
              <a:t>14</a:t>
            </a:r>
            <a:r>
              <a:rPr lang="en-US" dirty="0" smtClean="0"/>
              <a:t>] listing recent software updates that resolve security issues. Over the full history of the list, there are many conference listings, but that also seems to have dropped off recently as the list focuses more on vulnerabilities. However, even this week there a conference listed[</a:t>
            </a:r>
            <a:r>
              <a:rPr lang="en-US" dirty="0" smtClean="0">
                <a:hlinkClick r:id="rId18"/>
              </a:rPr>
              <a:t>15</a:t>
            </a:r>
            <a:r>
              <a:rPr lang="en-US" dirty="0" smtClean="0"/>
              <a:t>], so that aspect has not entirely disappeared.</a:t>
            </a:r>
          </a:p>
          <a:p>
            <a:endParaRPr lang="en-US" baseline="0" dirty="0" smtClean="0"/>
          </a:p>
        </p:txBody>
      </p:sp>
      <p:sp>
        <p:nvSpPr>
          <p:cNvPr id="4" name="Slide Number Placeholder 3"/>
          <p:cNvSpPr>
            <a:spLocks noGrp="1"/>
          </p:cNvSpPr>
          <p:nvPr>
            <p:ph type="sldNum" sz="quarter" idx="10"/>
          </p:nvPr>
        </p:nvSpPr>
        <p:spPr/>
        <p:txBody>
          <a:bodyPr/>
          <a:lstStyle/>
          <a:p>
            <a:fld id="{F69D204E-250A-4310-B4DE-183D1305B0FB}" type="slidenum">
              <a:rPr lang="en-US" smtClean="0"/>
              <a:t>2</a:t>
            </a:fld>
            <a:endParaRPr lang="en-US"/>
          </a:p>
        </p:txBody>
      </p:sp>
    </p:spTree>
    <p:extLst>
      <p:ext uri="{BB962C8B-B14F-4D97-AF65-F5344CB8AC3E}">
        <p14:creationId xmlns:p14="http://schemas.microsoft.com/office/powerpoint/2010/main" val="1251709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From notebook:</a:t>
            </a:r>
          </a:p>
          <a:p>
            <a:r>
              <a:rPr lang="en-US" dirty="0" smtClean="0"/>
              <a:t>## Problem Statement</a:t>
            </a:r>
          </a:p>
          <a:p>
            <a:endParaRPr lang="en-US" dirty="0" smtClean="0"/>
          </a:p>
          <a:p>
            <a:r>
              <a:rPr lang="en-US" dirty="0" smtClean="0"/>
              <a:t>Although cybersecurity email mailing lists provide a rich source to identify emerging concepts, it contains a large amount of content that is irrelevant to the project's purpose, including but not limited to:</a:t>
            </a:r>
          </a:p>
          <a:p>
            <a:endParaRPr lang="en-US" dirty="0" smtClean="0"/>
          </a:p>
          <a:p>
            <a:r>
              <a:rPr lang="en-US" dirty="0" smtClean="0"/>
              <a:t> * conference invitations[[1](http://seclists.org/fulldisclosure/2017/Feb/6)]</a:t>
            </a:r>
          </a:p>
          <a:p>
            <a:r>
              <a:rPr lang="en-US" dirty="0" smtClean="0"/>
              <a:t> * vendor announcements[[2](http://seclists.org/fulldisclosure/2016/Dec/48)]</a:t>
            </a:r>
          </a:p>
          <a:p>
            <a:r>
              <a:rPr lang="en-US" dirty="0" smtClean="0"/>
              <a:t> * extensive conversations on security topics[[3](http://seclists.org/fulldisclosure/2004/Jul/1026)]</a:t>
            </a:r>
          </a:p>
          <a:p>
            <a:r>
              <a:rPr lang="en-US" dirty="0" smtClean="0"/>
              <a:t> * a significant amount of trolling[[4](http://seclists.org/fulldisclosure/2008/Apr/96)] </a:t>
            </a:r>
          </a:p>
          <a:p>
            <a:r>
              <a:rPr lang="en-US" dirty="0" smtClean="0"/>
              <a:t> * and nonsense[[5](http://seclists.org/fulldisclosure/2009/Jul/289)] [[6](http://seclists.org/fulldisclosure/2004/Jul/796)].</a:t>
            </a:r>
          </a:p>
          <a:p>
            <a:endParaRPr lang="en-US" dirty="0" smtClean="0"/>
          </a:p>
          <a:p>
            <a:r>
              <a:rPr lang="en-US" dirty="0" smtClean="0"/>
              <a:t>As some of the irrelevant content can be strictly tied to it's producer, i.e., the **authors** of the **e-mail replies**, Social network analysis provides an interesting opportunity for the isolation of relevant discussion topics in order to **filter** non-related vulnerability content. </a:t>
            </a:r>
            <a:endParaRPr lang="en-US" dirty="0"/>
          </a:p>
        </p:txBody>
      </p:sp>
      <p:sp>
        <p:nvSpPr>
          <p:cNvPr id="4" name="Slide Number Placeholder 3"/>
          <p:cNvSpPr>
            <a:spLocks noGrp="1"/>
          </p:cNvSpPr>
          <p:nvPr>
            <p:ph type="sldNum" sz="quarter" idx="10"/>
          </p:nvPr>
        </p:nvSpPr>
        <p:spPr/>
        <p:txBody>
          <a:bodyPr/>
          <a:lstStyle/>
          <a:p>
            <a:fld id="{F69D204E-250A-4310-B4DE-183D1305B0FB}" type="slidenum">
              <a:rPr lang="en-US" smtClean="0"/>
              <a:t>3</a:t>
            </a:fld>
            <a:endParaRPr lang="en-US"/>
          </a:p>
        </p:txBody>
      </p:sp>
    </p:spTree>
    <p:extLst>
      <p:ext uri="{BB962C8B-B14F-4D97-AF65-F5344CB8AC3E}">
        <p14:creationId xmlns:p14="http://schemas.microsoft.com/office/powerpoint/2010/main" val="2393821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A</a:t>
            </a:r>
            <a:r>
              <a:rPr lang="en-US" baseline="0" dirty="0" smtClean="0"/>
              <a:t> predecessor on this project created node lists and edge lists for the email list by year – it looks like this [scroll in notepad++]</a:t>
            </a:r>
          </a:p>
          <a:p>
            <a:endParaRPr lang="en-US" baseline="0" dirty="0" smtClean="0"/>
          </a:p>
          <a:p>
            <a:r>
              <a:rPr lang="en-US" baseline="0" dirty="0" smtClean="0"/>
              <a:t>The graph nodes have two types, document and author, and they are connected by edges. The document nodes include URLs for the page where the email message is stored.</a:t>
            </a:r>
          </a:p>
          <a:p>
            <a:endParaRPr lang="en-US" baseline="0" dirty="0" smtClean="0"/>
          </a:p>
          <a:p>
            <a:r>
              <a:rPr lang="en-US" baseline="0" dirty="0" smtClean="0"/>
              <a:t>In graph visualizations, we can contrast the two node types with colors…</a:t>
            </a:r>
          </a:p>
        </p:txBody>
      </p:sp>
      <p:sp>
        <p:nvSpPr>
          <p:cNvPr id="4" name="Slide Number Placeholder 3"/>
          <p:cNvSpPr>
            <a:spLocks noGrp="1"/>
          </p:cNvSpPr>
          <p:nvPr>
            <p:ph type="sldNum" sz="quarter" idx="10"/>
          </p:nvPr>
        </p:nvSpPr>
        <p:spPr/>
        <p:txBody>
          <a:bodyPr/>
          <a:lstStyle/>
          <a:p>
            <a:fld id="{F69D204E-250A-4310-B4DE-183D1305B0FB}" type="slidenum">
              <a:rPr lang="en-US" smtClean="0"/>
              <a:t>4</a:t>
            </a:fld>
            <a:endParaRPr lang="en-US"/>
          </a:p>
        </p:txBody>
      </p:sp>
    </p:spTree>
    <p:extLst>
      <p:ext uri="{BB962C8B-B14F-4D97-AF65-F5344CB8AC3E}">
        <p14:creationId xmlns:p14="http://schemas.microsoft.com/office/powerpoint/2010/main" val="3553694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seconds</a:t>
            </a:r>
          </a:p>
          <a:p>
            <a:endParaRPr lang="en-US" dirty="0" smtClean="0"/>
          </a:p>
          <a:p>
            <a:r>
              <a:rPr lang="en-US" dirty="0" smtClean="0"/>
              <a:t>Problems of open source software</a:t>
            </a:r>
            <a:r>
              <a:rPr lang="en-US" baseline="0" dirty="0" smtClean="0"/>
              <a:t> (discontinued, no time for creators to work on it). Difficult to set up </a:t>
            </a:r>
            <a:r>
              <a:rPr lang="en-US" baseline="0" dirty="0" err="1" smtClean="0"/>
              <a:t>igraph</a:t>
            </a:r>
            <a:r>
              <a:rPr lang="en-US" baseline="0" dirty="0" smtClean="0"/>
              <a:t> on Windows!</a:t>
            </a:r>
            <a:endParaRPr lang="en-US" dirty="0" smtClean="0"/>
          </a:p>
          <a:p>
            <a:endParaRPr lang="en-US" dirty="0" smtClean="0"/>
          </a:p>
          <a:p>
            <a:r>
              <a:rPr lang="en-US" dirty="0" smtClean="0"/>
              <a:t>## Considered Tools</a:t>
            </a:r>
          </a:p>
          <a:p>
            <a:endParaRPr lang="en-US" dirty="0" smtClean="0"/>
          </a:p>
          <a:p>
            <a:r>
              <a:rPr lang="en-US" dirty="0" smtClean="0"/>
              <a:t>### </a:t>
            </a:r>
            <a:r>
              <a:rPr lang="en-US" dirty="0" err="1" smtClean="0"/>
              <a:t>Gephi</a:t>
            </a:r>
            <a:r>
              <a:rPr lang="en-US" dirty="0" smtClean="0"/>
              <a:t> </a:t>
            </a:r>
          </a:p>
          <a:p>
            <a:endParaRPr lang="en-US" dirty="0" smtClean="0"/>
          </a:p>
          <a:p>
            <a:r>
              <a:rPr lang="en-US" dirty="0" smtClean="0"/>
              <a:t>While </a:t>
            </a:r>
            <a:r>
              <a:rPr lang="en-US" dirty="0" err="1" smtClean="0"/>
              <a:t>Gephi</a:t>
            </a:r>
            <a:r>
              <a:rPr lang="en-US" dirty="0" smtClean="0"/>
              <a:t> has provided useful for data exploration, some difficulties </a:t>
            </a:r>
            <a:r>
              <a:rPr lang="en-US" dirty="0" err="1" smtClean="0"/>
              <a:t>arised</a:t>
            </a:r>
            <a:r>
              <a:rPr lang="en-US" dirty="0" smtClean="0"/>
              <a:t>. In particular, many of the core functions[[7](https://github.com/jaroslav-kuchar/Social-Network-Analysis/issues/2)] and plugins[[8](https://github.com/gephi/gephi/issues/1481)] once used for social network analysis are not compatible with current (0.9) software versions. </a:t>
            </a:r>
            <a:r>
              <a:rPr lang="en-US" dirty="0" err="1" smtClean="0"/>
              <a:t>Gephi</a:t>
            </a:r>
            <a:r>
              <a:rPr lang="en-US" dirty="0" smtClean="0"/>
              <a:t> specifications note that the 0.9.0 version (December 2015) "Removed [the] Clustering module"[[9](https://github.com/gephi/gephi/releases/tag/v0.9.0)] that these plugins relied upon.</a:t>
            </a:r>
          </a:p>
          <a:p>
            <a:endParaRPr lang="en-US" dirty="0" smtClean="0"/>
          </a:p>
          <a:p>
            <a:r>
              <a:rPr lang="en-US" dirty="0" smtClean="0"/>
              <a:t>### Python-</a:t>
            </a:r>
            <a:r>
              <a:rPr lang="en-US" dirty="0" err="1" smtClean="0"/>
              <a:t>igraph</a:t>
            </a:r>
            <a:r>
              <a:rPr lang="en-US" dirty="0" smtClean="0"/>
              <a:t> </a:t>
            </a:r>
          </a:p>
          <a:p>
            <a:endParaRPr lang="en-US" dirty="0" smtClean="0"/>
          </a:p>
          <a:p>
            <a:r>
              <a:rPr lang="en-US" dirty="0" smtClean="0"/>
              <a:t>[Python-</a:t>
            </a:r>
            <a:r>
              <a:rPr lang="en-US" dirty="0" err="1" smtClean="0"/>
              <a:t>igraph</a:t>
            </a:r>
            <a:r>
              <a:rPr lang="en-US" dirty="0" smtClean="0"/>
              <a:t>](http://igraph.org/python/) (</a:t>
            </a:r>
            <a:r>
              <a:rPr lang="en-US" dirty="0" err="1" smtClean="0"/>
              <a:t>igraph</a:t>
            </a:r>
            <a:r>
              <a:rPr lang="en-US" dirty="0" smtClean="0"/>
              <a:t> hereafter) allows a user to import graphs in a variety of file formats, several of which match </a:t>
            </a:r>
            <a:r>
              <a:rPr lang="en-US" dirty="0" err="1" smtClean="0"/>
              <a:t>Gephi's</a:t>
            </a:r>
            <a:r>
              <a:rPr lang="en-US" dirty="0" smtClean="0"/>
              <a:t> export options. Brief tests demonstrated that the [</a:t>
            </a:r>
            <a:r>
              <a:rPr lang="en-US" dirty="0" err="1" smtClean="0"/>
              <a:t>GraphML</a:t>
            </a:r>
            <a:r>
              <a:rPr lang="en-US" dirty="0" smtClean="0"/>
              <a:t>](http://graphml.graphdrawing.org/) format was most successful for a workflow of transferring networks from </a:t>
            </a:r>
            <a:r>
              <a:rPr lang="en-US" dirty="0" err="1" smtClean="0"/>
              <a:t>Gephi</a:t>
            </a:r>
            <a:r>
              <a:rPr lang="en-US" dirty="0" smtClean="0"/>
              <a:t> to </a:t>
            </a:r>
            <a:r>
              <a:rPr lang="en-US" dirty="0" err="1" smtClean="0"/>
              <a:t>igraph</a:t>
            </a:r>
            <a:r>
              <a:rPr lang="en-US" dirty="0" smtClean="0"/>
              <a:t>. (Attempt to import [GML](https://en.wikipedia.org/wiki/Graph_Modelling_Language) and [</a:t>
            </a:r>
            <a:r>
              <a:rPr lang="en-US" dirty="0" err="1" smtClean="0"/>
              <a:t>Pajek</a:t>
            </a:r>
            <a:r>
              <a:rPr lang="en-US" dirty="0" smtClean="0"/>
              <a:t>](http://mrvar.fdv.uni-lj.si/pajek/) caused one instance of Python to hang; further investigation would be required to identify a cause.) The following examples use [</a:t>
            </a:r>
            <a:r>
              <a:rPr lang="en-US" dirty="0" err="1" smtClean="0"/>
              <a:t>GraphML</a:t>
            </a:r>
            <a:r>
              <a:rPr lang="en-US" dirty="0" smtClean="0"/>
              <a:t> files](https://mega.nz/#F!Dpdh2TjD!4Rd462mFXbdFn5Scs1WwUA) exported from </a:t>
            </a:r>
            <a:r>
              <a:rPr lang="en-US" dirty="0" err="1" smtClean="0"/>
              <a:t>Gephi</a:t>
            </a:r>
            <a:r>
              <a:rPr lang="en-US" dirty="0" smtClean="0"/>
              <a:t>.</a:t>
            </a:r>
            <a:endParaRPr lang="en-US" dirty="0"/>
          </a:p>
        </p:txBody>
      </p:sp>
      <p:sp>
        <p:nvSpPr>
          <p:cNvPr id="4" name="Slide Number Placeholder 3"/>
          <p:cNvSpPr>
            <a:spLocks noGrp="1"/>
          </p:cNvSpPr>
          <p:nvPr>
            <p:ph type="sldNum" sz="quarter" idx="10"/>
          </p:nvPr>
        </p:nvSpPr>
        <p:spPr/>
        <p:txBody>
          <a:bodyPr/>
          <a:lstStyle/>
          <a:p>
            <a:fld id="{F69D204E-250A-4310-B4DE-183D1305B0FB}" type="slidenum">
              <a:rPr lang="en-US" smtClean="0"/>
              <a:t>5</a:t>
            </a:fld>
            <a:endParaRPr lang="en-US"/>
          </a:p>
        </p:txBody>
      </p:sp>
    </p:spTree>
    <p:extLst>
      <p:ext uri="{BB962C8B-B14F-4D97-AF65-F5344CB8AC3E}">
        <p14:creationId xmlns:p14="http://schemas.microsoft.com/office/powerpoint/2010/main" val="1889655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2-3</a:t>
            </a:r>
            <a:r>
              <a:rPr lang="en-US" b="1" baseline="0" dirty="0" smtClean="0"/>
              <a:t> minutes… show graph images shifting… show email </a:t>
            </a:r>
            <a:endParaRPr lang="en-US" b="1" dirty="0" smtClean="0"/>
          </a:p>
          <a:p>
            <a:endParaRPr lang="en-US" dirty="0" smtClean="0"/>
          </a:p>
          <a:p>
            <a:r>
              <a:rPr lang="en-US" dirty="0" smtClean="0"/>
              <a:t>From</a:t>
            </a:r>
            <a:r>
              <a:rPr lang="en-US" baseline="0" dirty="0" smtClean="0"/>
              <a:t> Trello:</a:t>
            </a:r>
            <a:endParaRPr lang="en-US" dirty="0"/>
          </a:p>
          <a:p>
            <a:r>
              <a:rPr lang="en-US" dirty="0" smtClean="0"/>
              <a:t>Part 4-- </a:t>
            </a:r>
          </a:p>
          <a:p>
            <a:r>
              <a:rPr lang="en-US" dirty="0" smtClean="0"/>
              <a:t>All of the years in the list show some “firework”-style features where a handful of users are posting a large number of separate documents. But it is clear from a quick look at the graphs that the overall pattern of the Full Disclosure network has shifted over time. In the original form of the list, there were tightly clustered conversations, especially from about 2003-2006. As the years went by, the level of discussion seems to have dropped. Following the format change in 2014, the number of edges drops significantly. (By the way, some of this can be predicted simply from looking at the file sizes of the original spreadsheets.) I would suggest that the current list, since 2014, displays a different network structure from the original list. Now, when security firms post information, it does not spark a conversation and there are barely any replies.</a:t>
            </a:r>
          </a:p>
          <a:p>
            <a:r>
              <a:rPr lang="en-US" dirty="0" smtClean="0"/>
              <a:t>Since the proposal for my independent study used the example of 2008, it is worth starting there to consider some of the conversations going on outside of security firm announcements. Browsing through the emails from 2008, there are lots of discussions about things only tangential to security – like a long thread about </a:t>
            </a:r>
            <a:r>
              <a:rPr lang="en-US" dirty="0" smtClean="0">
                <a:hlinkClick r:id="rId3"/>
              </a:rPr>
              <a:t>switching cell phones off during plane travel</a:t>
            </a:r>
            <a:r>
              <a:rPr lang="en-US" dirty="0" smtClean="0"/>
              <a:t>. There are also lots of conversations involving a “security troll” called </a:t>
            </a:r>
            <a:r>
              <a:rPr lang="en-US" dirty="0" smtClean="0">
                <a:hlinkClick r:id="rId4"/>
              </a:rPr>
              <a:t>n3td3v</a:t>
            </a:r>
            <a:r>
              <a:rPr lang="en-US" dirty="0" smtClean="0"/>
              <a:t>. </a:t>
            </a:r>
          </a:p>
          <a:p>
            <a:r>
              <a:rPr lang="en-US" dirty="0" smtClean="0"/>
              <a:t>It’s clear that for a number of years, people treated the FD list as a discussion forum that went far beyond security. It should be possible to manually examine a number of the heavy conversations and quickly identify their topic. This can help find patterns that later text analysis tools could use.</a:t>
            </a:r>
          </a:p>
          <a:p>
            <a:endParaRPr lang="en-US" dirty="0"/>
          </a:p>
        </p:txBody>
      </p:sp>
      <p:sp>
        <p:nvSpPr>
          <p:cNvPr id="4" name="Slide Number Placeholder 3"/>
          <p:cNvSpPr>
            <a:spLocks noGrp="1"/>
          </p:cNvSpPr>
          <p:nvPr>
            <p:ph type="sldNum" sz="quarter" idx="10"/>
          </p:nvPr>
        </p:nvSpPr>
        <p:spPr/>
        <p:txBody>
          <a:bodyPr/>
          <a:lstStyle/>
          <a:p>
            <a:fld id="{F69D204E-250A-4310-B4DE-183D1305B0FB}" type="slidenum">
              <a:rPr lang="en-US" smtClean="0"/>
              <a:t>6</a:t>
            </a:fld>
            <a:endParaRPr lang="en-US"/>
          </a:p>
        </p:txBody>
      </p:sp>
    </p:spTree>
    <p:extLst>
      <p:ext uri="{BB962C8B-B14F-4D97-AF65-F5344CB8AC3E}">
        <p14:creationId xmlns:p14="http://schemas.microsoft.com/office/powerpoint/2010/main" val="143415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a:t>
            </a:r>
          </a:p>
          <a:p>
            <a:endParaRPr lang="en-US" dirty="0" smtClean="0"/>
          </a:p>
          <a:p>
            <a:r>
              <a:rPr lang="en-US" dirty="0" smtClean="0"/>
              <a:t>As a</a:t>
            </a:r>
            <a:r>
              <a:rPr lang="en-US" baseline="0" dirty="0" smtClean="0"/>
              <a:t>n example, I will be working with the network for the year 2008. The same techniques developed here should be applicable to other years, with the caveat that the network structure appears to shift dramatically in later years.</a:t>
            </a:r>
            <a:endParaRPr lang="en-US" dirty="0" smtClean="0"/>
          </a:p>
          <a:p>
            <a:endParaRPr lang="en-US" dirty="0" smtClean="0"/>
          </a:p>
          <a:p>
            <a:r>
              <a:rPr lang="en-US" dirty="0" smtClean="0"/>
              <a:t>Visual</a:t>
            </a:r>
            <a:r>
              <a:rPr lang="en-US" baseline="0" dirty="0" smtClean="0"/>
              <a:t> analysis of the graphs for each year showed distinct fireworks patterns throughout the lifecycle of the list. These are cases where one author is posting to the list multiple times, with little to no response from other people on the list. We hypothesize that these firework patterns mostly represent security advisories. These are known issues, and not interesting to our analysis.</a:t>
            </a:r>
          </a:p>
          <a:p>
            <a:endParaRPr lang="en-US" baseline="0" dirty="0" smtClean="0"/>
          </a:p>
          <a:p>
            <a:r>
              <a:rPr lang="en-US" baseline="0" dirty="0" smtClean="0"/>
              <a:t>It is possible to analyze these firework </a:t>
            </a:r>
            <a:r>
              <a:rPr lang="en-US" baseline="0" dirty="0" err="1" smtClean="0"/>
              <a:t>clusterings</a:t>
            </a:r>
            <a:r>
              <a:rPr lang="en-US" baseline="0" dirty="0" smtClean="0"/>
              <a:t> both visually, in </a:t>
            </a:r>
            <a:r>
              <a:rPr lang="en-US" baseline="0" dirty="0" err="1" smtClean="0"/>
              <a:t>Gephi</a:t>
            </a:r>
            <a:r>
              <a:rPr lang="en-US" baseline="0" dirty="0" smtClean="0"/>
              <a:t>, and programmatically, in </a:t>
            </a:r>
            <a:r>
              <a:rPr lang="en-US" baseline="0" dirty="0" err="1" smtClean="0"/>
              <a:t>igraph</a:t>
            </a:r>
            <a:r>
              <a:rPr lang="en-US" baseline="0" dirty="0" smtClean="0"/>
              <a:t>. </a:t>
            </a:r>
          </a:p>
          <a:p>
            <a:endParaRPr lang="en-US" baseline="0" dirty="0" smtClean="0"/>
          </a:p>
          <a:p>
            <a:r>
              <a:rPr lang="en-US" baseline="0" dirty="0" smtClean="0"/>
              <a:t>To accomplish this in </a:t>
            </a:r>
            <a:r>
              <a:rPr lang="en-US" baseline="0" dirty="0" err="1" smtClean="0"/>
              <a:t>Gephi</a:t>
            </a:r>
            <a:r>
              <a:rPr lang="en-US" baseline="0" dirty="0" smtClean="0"/>
              <a:t>, we can try a few things:</a:t>
            </a:r>
          </a:p>
          <a:p>
            <a:r>
              <a:rPr lang="en-US" i="1" baseline="0" dirty="0" smtClean="0"/>
              <a:t>[do this with the fd2008.gephi file]</a:t>
            </a:r>
          </a:p>
          <a:p>
            <a:r>
              <a:rPr lang="en-US" baseline="0" dirty="0" smtClean="0"/>
              <a:t>1. Simply zoom in on a firework and then turn on the labels </a:t>
            </a:r>
          </a:p>
          <a:p>
            <a:r>
              <a:rPr lang="en-US" baseline="0" dirty="0" smtClean="0"/>
              <a:t>2. Using the </a:t>
            </a:r>
            <a:r>
              <a:rPr lang="en-US" baseline="0" dirty="0" err="1" smtClean="0"/>
              <a:t>Linkfluence</a:t>
            </a:r>
            <a:r>
              <a:rPr lang="en-US" baseline="0" dirty="0" smtClean="0"/>
              <a:t> plugin, we can jump directly to the URLs (they are in Label2)</a:t>
            </a:r>
          </a:p>
          <a:p>
            <a:endParaRPr lang="en-US" baseline="0" dirty="0" smtClean="0"/>
          </a:p>
          <a:p>
            <a:r>
              <a:rPr lang="en-US" baseline="0" dirty="0" smtClean="0"/>
              <a:t>Quick visual checking shows that our hypothesis is probably correct.</a:t>
            </a:r>
          </a:p>
          <a:p>
            <a:endParaRPr lang="en-US" baseline="0" dirty="0" smtClean="0"/>
          </a:p>
          <a:p>
            <a:r>
              <a:rPr lang="en-US" baseline="0" dirty="0" smtClean="0"/>
              <a:t>In </a:t>
            </a:r>
            <a:r>
              <a:rPr lang="en-US" baseline="0" dirty="0" err="1" smtClean="0"/>
              <a:t>igraph</a:t>
            </a:r>
            <a:r>
              <a:rPr lang="en-US" baseline="0" dirty="0" smtClean="0"/>
              <a:t>, we can also perform some simple calculations, like sorting authors by degree and looking at the in-degree of their connected (document) nodes. If all, or most of these neighbors have an in-degree of one, then we are in a firework. We can list the email subjects or link to the URLs to do some manual inspection.</a:t>
            </a:r>
          </a:p>
          <a:p>
            <a:endParaRPr lang="en-US" baseline="0" dirty="0" smtClean="0"/>
          </a:p>
          <a:p>
            <a:r>
              <a:rPr lang="en-US" baseline="0" dirty="0" smtClean="0"/>
              <a:t>[show how this works via a version of the notebook]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69D204E-250A-4310-B4DE-183D1305B0FB}" type="slidenum">
              <a:rPr lang="en-US" smtClean="0"/>
              <a:t>7</a:t>
            </a:fld>
            <a:endParaRPr lang="en-US"/>
          </a:p>
        </p:txBody>
      </p:sp>
    </p:spTree>
    <p:extLst>
      <p:ext uri="{BB962C8B-B14F-4D97-AF65-F5344CB8AC3E}">
        <p14:creationId xmlns:p14="http://schemas.microsoft.com/office/powerpoint/2010/main" val="3022292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[3-4 min] To make social network analysis much more feasible, it was necessary to eliminate the fireworks from the graph. In </a:t>
            </a:r>
            <a:r>
              <a:rPr lang="en-US" baseline="0" dirty="0" err="1" smtClean="0"/>
              <a:t>igraph</a:t>
            </a:r>
            <a:r>
              <a:rPr lang="en-US" baseline="0" dirty="0" smtClean="0"/>
              <a:t>, this can be fairly straightforward by simply removing vertices that meet particular criteria. But there are judgment calls at every step, and it is necessary to do some extensive experimentation.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year at a time hypothesis – emerging from literature on hacker vulnerabilities. Of course there are some instances in which people respond to things from years in the past, but we are assuming that nothing like that is critical, but it would be useful to keep in mind the change of years – for example, if list members are responding in January to topics from December.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the examples I examined with huge time gaps appeared to be trolls.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[Go through the working version from the notebook – filtering out authors with neighbors of mostly in-degree 1 – I had to use an average </a:t>
            </a:r>
            <a:r>
              <a:rPr lang="en-US" baseline="0" dirty="0" err="1" smtClean="0"/>
              <a:t>bc</a:t>
            </a:r>
            <a:r>
              <a:rPr lang="en-US" baseline="0" dirty="0" smtClean="0"/>
              <a:t> some of these advisories do lead to an occasional response from somebody else. Therefore, we can’t simply identify them via in-degree of one for all the connected nodes. Experiments suggested that the exact number was not too important: &lt;2, &lt;1.5, &lt;1.2 all pretty close in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Igraph</a:t>
            </a:r>
            <a:r>
              <a:rPr lang="en-US" baseline="0" dirty="0" smtClean="0"/>
              <a:t> automatically deletes all related edges when deleting a vertex. So I am doing another run-through to delete all the single nodes left, whether authors or documents. We’re left with a graph that is still very large, but hopefully something that we can use for social network analysis.</a:t>
            </a:r>
          </a:p>
          <a:p>
            <a:endParaRPr lang="en-US" dirty="0"/>
          </a:p>
        </p:txBody>
      </p:sp>
      <p:sp>
        <p:nvSpPr>
          <p:cNvPr id="4" name="Slide Number Placeholder 3"/>
          <p:cNvSpPr>
            <a:spLocks noGrp="1"/>
          </p:cNvSpPr>
          <p:nvPr>
            <p:ph type="sldNum" sz="quarter" idx="10"/>
          </p:nvPr>
        </p:nvSpPr>
        <p:spPr/>
        <p:txBody>
          <a:bodyPr/>
          <a:lstStyle/>
          <a:p>
            <a:fld id="{F69D204E-250A-4310-B4DE-183D1305B0FB}" type="slidenum">
              <a:rPr lang="en-US" smtClean="0"/>
              <a:t>8</a:t>
            </a:fld>
            <a:endParaRPr lang="en-US"/>
          </a:p>
        </p:txBody>
      </p:sp>
    </p:spTree>
    <p:extLst>
      <p:ext uri="{BB962C8B-B14F-4D97-AF65-F5344CB8AC3E}">
        <p14:creationId xmlns:p14="http://schemas.microsoft.com/office/powerpoint/2010/main" val="2528478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t>
            </a:r>
            <a:r>
              <a:rPr lang="en-US" baseline="0" dirty="0" smtClean="0"/>
              <a:t> min?]</a:t>
            </a:r>
          </a:p>
          <a:p>
            <a:endParaRPr lang="en-US" baseline="0" dirty="0" smtClean="0"/>
          </a:p>
          <a:p>
            <a:r>
              <a:rPr lang="en-US" dirty="0" smtClean="0"/>
              <a:t>In real-world social networks, there is a tendency towards</a:t>
            </a:r>
            <a:r>
              <a:rPr lang="en-US" baseline="0" dirty="0" smtClean="0"/>
              <a:t> clustering of nodes with strong ties: if I have a close friend who has another close friend, I am likely to make a connection with that person. Weak ties between clusters, though, are important for the spread of information, since closely linked clusters all share a lot of the same information. There are mathematical methods for identifying clusters based on the existing edges of their neighbors in comparison to the possible connections among them.</a:t>
            </a:r>
          </a:p>
          <a:p>
            <a:endParaRPr lang="en-US" baseline="0" dirty="0" smtClean="0"/>
          </a:p>
          <a:p>
            <a:r>
              <a:rPr lang="en-US" baseline="0" dirty="0" smtClean="0"/>
              <a:t>Both </a:t>
            </a:r>
            <a:r>
              <a:rPr lang="en-US" baseline="0" dirty="0" err="1" smtClean="0"/>
              <a:t>Gephi</a:t>
            </a:r>
            <a:r>
              <a:rPr lang="en-US" baseline="0" dirty="0" smtClean="0"/>
              <a:t> and </a:t>
            </a:r>
            <a:r>
              <a:rPr lang="en-US" baseline="0" dirty="0" err="1" smtClean="0"/>
              <a:t>igraph</a:t>
            </a:r>
            <a:r>
              <a:rPr lang="en-US" baseline="0" dirty="0" smtClean="0"/>
              <a:t> have clustering functions, but </a:t>
            </a:r>
            <a:r>
              <a:rPr lang="en-US" baseline="0" dirty="0" err="1" smtClean="0"/>
              <a:t>igraph’s</a:t>
            </a:r>
            <a:r>
              <a:rPr lang="en-US" baseline="0" dirty="0" smtClean="0"/>
              <a:t> are more robust and allow us to easily filter out subgraphs.</a:t>
            </a:r>
          </a:p>
          <a:p>
            <a:endParaRPr lang="en-US" baseline="0" dirty="0" smtClean="0"/>
          </a:p>
          <a:p>
            <a:r>
              <a:rPr lang="en-US" dirty="0" smtClean="0"/>
              <a:t>In the</a:t>
            </a:r>
            <a:r>
              <a:rPr lang="en-US" baseline="0" dirty="0" smtClean="0"/>
              <a:t> image to the right, we can see the entire 2008 graph colored by cluster. There are far too many clusters here to be meaningful – each of the fireworks is its own cluster, including hundreds of tiny clusters that might only consist of an author and an advisory posting.</a:t>
            </a:r>
          </a:p>
          <a:p>
            <a:endParaRPr lang="en-US" baseline="0" dirty="0" smtClean="0"/>
          </a:p>
          <a:p>
            <a:r>
              <a:rPr lang="en-US" baseline="0" dirty="0" smtClean="0"/>
              <a:t>In </a:t>
            </a:r>
            <a:r>
              <a:rPr lang="en-US" baseline="0" dirty="0" err="1" smtClean="0"/>
              <a:t>igraph</a:t>
            </a:r>
            <a:r>
              <a:rPr lang="en-US" baseline="0" dirty="0" smtClean="0"/>
              <a:t>, we can filter out the major fireworks and isolated nodes, and create a subgraph consisting only of the big blob in the middle. Then we can subdivide the blob into clusters again. This takes some experimentation – </a:t>
            </a:r>
            <a:r>
              <a:rPr lang="en-US" baseline="0" dirty="0" err="1" smtClean="0"/>
              <a:t>igraph</a:t>
            </a:r>
            <a:r>
              <a:rPr lang="en-US" baseline="0" dirty="0" smtClean="0"/>
              <a:t> allows us to suggest a desired number of clusters. </a:t>
            </a:r>
          </a:p>
        </p:txBody>
      </p:sp>
      <p:sp>
        <p:nvSpPr>
          <p:cNvPr id="4" name="Slide Number Placeholder 3"/>
          <p:cNvSpPr>
            <a:spLocks noGrp="1"/>
          </p:cNvSpPr>
          <p:nvPr>
            <p:ph type="sldNum" sz="quarter" idx="10"/>
          </p:nvPr>
        </p:nvSpPr>
        <p:spPr/>
        <p:txBody>
          <a:bodyPr/>
          <a:lstStyle/>
          <a:p>
            <a:fld id="{F69D204E-250A-4310-B4DE-183D1305B0FB}" type="slidenum">
              <a:rPr lang="en-US" smtClean="0"/>
              <a:t>9</a:t>
            </a:fld>
            <a:endParaRPr lang="en-US"/>
          </a:p>
        </p:txBody>
      </p:sp>
    </p:spTree>
    <p:extLst>
      <p:ext uri="{BB962C8B-B14F-4D97-AF65-F5344CB8AC3E}">
        <p14:creationId xmlns:p14="http://schemas.microsoft.com/office/powerpoint/2010/main" val="3374275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FEE875-7428-40E0-A411-2C4D1EA4B0F5}" type="datetimeFigureOut">
              <a:rPr lang="en-US" smtClean="0"/>
              <a:t>4/23/2017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179485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FEE875-7428-40E0-A411-2C4D1EA4B0F5}" type="datetimeFigureOut">
              <a:rPr lang="en-US" smtClean="0"/>
              <a:t>4/23/2017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253639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FEE875-7428-40E0-A411-2C4D1EA4B0F5}" type="datetimeFigureOut">
              <a:rPr lang="en-US" smtClean="0"/>
              <a:t>4/23/2017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306149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FEE875-7428-40E0-A411-2C4D1EA4B0F5}" type="datetimeFigureOut">
              <a:rPr lang="en-US" smtClean="0"/>
              <a:t>4/23/2017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75974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FEE875-7428-40E0-A411-2C4D1EA4B0F5}" type="datetimeFigureOut">
              <a:rPr lang="en-US" smtClean="0"/>
              <a:t>4/23/2017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1824477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FEE875-7428-40E0-A411-2C4D1EA4B0F5}" type="datetimeFigureOut">
              <a:rPr lang="en-US" smtClean="0"/>
              <a:t>4/23/2017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2624706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FEE875-7428-40E0-A411-2C4D1EA4B0F5}" type="datetimeFigureOut">
              <a:rPr lang="en-US" smtClean="0"/>
              <a:t>4/23/2017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519602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FEE875-7428-40E0-A411-2C4D1EA4B0F5}" type="datetimeFigureOut">
              <a:rPr lang="en-US" smtClean="0"/>
              <a:t>4/23/2017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1297051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FEE875-7428-40E0-A411-2C4D1EA4B0F5}" type="datetimeFigureOut">
              <a:rPr lang="en-US" smtClean="0"/>
              <a:t>4/23/2017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3548462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FEE875-7428-40E0-A411-2C4D1EA4B0F5}" type="datetimeFigureOut">
              <a:rPr lang="en-US" smtClean="0"/>
              <a:t>4/23/2017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2008985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FEE875-7428-40E0-A411-2C4D1EA4B0F5}" type="datetimeFigureOut">
              <a:rPr lang="en-US" smtClean="0"/>
              <a:t>4/23/2017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AE71B6-E7AA-4D7C-BD99-5F02AF4D1701}" type="slidenum">
              <a:rPr lang="en-US" smtClean="0"/>
              <a:t>‹#›</a:t>
            </a:fld>
            <a:endParaRPr lang="en-US"/>
          </a:p>
        </p:txBody>
      </p:sp>
    </p:spTree>
    <p:extLst>
      <p:ext uri="{BB962C8B-B14F-4D97-AF65-F5344CB8AC3E}">
        <p14:creationId xmlns:p14="http://schemas.microsoft.com/office/powerpoint/2010/main" val="3369371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FEE875-7428-40E0-A411-2C4D1EA4B0F5}" type="datetimeFigureOut">
              <a:rPr lang="en-US" smtClean="0"/>
              <a:t>4/23/2017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E71B6-E7AA-4D7C-BD99-5F02AF4D1701}" type="slidenum">
              <a:rPr lang="en-US" smtClean="0"/>
              <a:t>‹#›</a:t>
            </a:fld>
            <a:endParaRPr lang="en-US"/>
          </a:p>
        </p:txBody>
      </p:sp>
    </p:spTree>
    <p:extLst>
      <p:ext uri="{BB962C8B-B14F-4D97-AF65-F5344CB8AC3E}">
        <p14:creationId xmlns:p14="http://schemas.microsoft.com/office/powerpoint/2010/main" val="24095399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Social networking analysis of the Full Disclosure email list</a:t>
            </a:r>
            <a:endParaRPr lang="en-US" dirty="0"/>
          </a:p>
        </p:txBody>
      </p:sp>
      <p:sp>
        <p:nvSpPr>
          <p:cNvPr id="3" name="Subtitle 2"/>
          <p:cNvSpPr>
            <a:spLocks noGrp="1"/>
          </p:cNvSpPr>
          <p:nvPr>
            <p:ph type="subTitle" idx="1"/>
          </p:nvPr>
        </p:nvSpPr>
        <p:spPr>
          <a:xfrm>
            <a:off x="1524000" y="3952568"/>
            <a:ext cx="9144000" cy="2035277"/>
          </a:xfrm>
        </p:spPr>
        <p:txBody>
          <a:bodyPr>
            <a:normAutofit/>
          </a:bodyPr>
          <a:lstStyle/>
          <a:p>
            <a:r>
              <a:rPr lang="en-US" dirty="0" smtClean="0"/>
              <a:t>Jeffery Gerhard </a:t>
            </a:r>
            <a:r>
              <a:rPr kumimoji="0" lang="en-US" altLang="en-US" b="0" i="0" u="none" strike="noStrike" cap="none" normalizeH="0" baseline="0" dirty="0" smtClean="0">
                <a:ln>
                  <a:noFill/>
                </a:ln>
                <a:solidFill>
                  <a:schemeClr val="tx1"/>
                </a:solidFill>
                <a:effectLst/>
              </a:rPr>
              <a:t>• </a:t>
            </a:r>
            <a:r>
              <a:rPr lang="en-US" dirty="0" smtClean="0"/>
              <a:t>gerhardj@gmail.com </a:t>
            </a:r>
            <a:r>
              <a:rPr kumimoji="0" lang="en-US" altLang="en-US" b="0" i="0" u="none" strike="noStrike" cap="none" normalizeH="0" baseline="0" dirty="0" smtClean="0">
                <a:ln>
                  <a:noFill/>
                </a:ln>
                <a:solidFill>
                  <a:schemeClr val="tx1"/>
                </a:solidFill>
                <a:effectLst/>
              </a:rPr>
              <a:t>• @jeffgerhard</a:t>
            </a:r>
            <a:endParaRPr lang="en-US" dirty="0" smtClean="0"/>
          </a:p>
          <a:p>
            <a:r>
              <a:rPr lang="en-US" sz="1800" dirty="0" smtClean="0"/>
              <a:t>University of Maryland, College of Information Studies</a:t>
            </a:r>
          </a:p>
          <a:p>
            <a:endParaRPr lang="en-US" sz="1800" dirty="0"/>
          </a:p>
          <a:p>
            <a:r>
              <a:rPr lang="en-US" dirty="0" smtClean="0"/>
              <a:t>for PERCEIVE </a:t>
            </a:r>
            <a:r>
              <a:rPr kumimoji="0" lang="en-US" altLang="en-US" b="0" i="0" u="none" strike="noStrike" cap="none" normalizeH="0" baseline="0" dirty="0" smtClean="0">
                <a:ln>
                  <a:noFill/>
                </a:ln>
                <a:solidFill>
                  <a:schemeClr val="tx1"/>
                </a:solidFill>
                <a:effectLst/>
              </a:rPr>
              <a:t>• </a:t>
            </a:r>
            <a:r>
              <a:rPr lang="en-US" dirty="0" smtClean="0"/>
              <a:t>https://sailuh.github.io/perceive/</a:t>
            </a:r>
            <a:endParaRPr lang="en-US" dirty="0"/>
          </a:p>
        </p:txBody>
      </p:sp>
      <p:sp>
        <p:nvSpPr>
          <p:cNvPr id="5" name="Rectangle 2"/>
          <p:cNvSpPr>
            <a:spLocks noChangeArrowheads="1"/>
          </p:cNvSpPr>
          <p:nvPr/>
        </p:nvSpPr>
        <p:spPr bwMode="auto">
          <a:xfrm>
            <a:off x="152400" y="1963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863254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Centrality measures</a:t>
            </a:r>
            <a:endParaRPr lang="en-US" dirty="0"/>
          </a:p>
        </p:txBody>
      </p:sp>
      <p:pic>
        <p:nvPicPr>
          <p:cNvPr id="4" name="Content Placeholder 3"/>
          <p:cNvPicPr>
            <a:picLocks noGrp="1" noChangeAspect="1"/>
          </p:cNvPicPr>
          <p:nvPr>
            <p:ph idx="1"/>
          </p:nvPr>
        </p:nvPicPr>
        <p:blipFill>
          <a:blip r:embed="rId2"/>
          <a:stretch>
            <a:fillRect/>
          </a:stretch>
        </p:blipFill>
        <p:spPr>
          <a:xfrm>
            <a:off x="5713623" y="2107727"/>
            <a:ext cx="5976152" cy="3592681"/>
          </a:xfrm>
          <a:prstGeom prst="rect">
            <a:avLst/>
          </a:prstGeom>
        </p:spPr>
      </p:pic>
      <p:sp>
        <p:nvSpPr>
          <p:cNvPr id="5" name="Rectangle 4"/>
          <p:cNvSpPr/>
          <p:nvPr/>
        </p:nvSpPr>
        <p:spPr>
          <a:xfrm>
            <a:off x="7908586" y="5700408"/>
            <a:ext cx="3781189" cy="646331"/>
          </a:xfrm>
          <a:prstGeom prst="rect">
            <a:avLst/>
          </a:prstGeom>
        </p:spPr>
        <p:txBody>
          <a:bodyPr wrap="square">
            <a:spAutoFit/>
          </a:bodyPr>
          <a:lstStyle/>
          <a:p>
            <a:r>
              <a:rPr lang="en-US" dirty="0"/>
              <a:t>http://igraph.org/python/doc</a:t>
            </a:r>
            <a:r>
              <a:rPr lang="en-US" dirty="0" smtClean="0"/>
              <a:t>/</a:t>
            </a:r>
          </a:p>
          <a:p>
            <a:r>
              <a:rPr lang="en-US" dirty="0" smtClean="0"/>
              <a:t>igraph.Graph-class.html#pagerank</a:t>
            </a:r>
            <a:endParaRPr lang="en-US" dirty="0"/>
          </a:p>
        </p:txBody>
      </p:sp>
      <p:sp>
        <p:nvSpPr>
          <p:cNvPr id="6" name="Rectangle 5"/>
          <p:cNvSpPr/>
          <p:nvPr/>
        </p:nvSpPr>
        <p:spPr>
          <a:xfrm>
            <a:off x="356072" y="5700408"/>
            <a:ext cx="5859901" cy="646331"/>
          </a:xfrm>
          <a:prstGeom prst="rect">
            <a:avLst/>
          </a:prstGeom>
        </p:spPr>
        <p:txBody>
          <a:bodyPr wrap="square">
            <a:spAutoFit/>
          </a:bodyPr>
          <a:lstStyle/>
          <a:p>
            <a:r>
              <a:rPr lang="en-US" dirty="0"/>
              <a:t>http://igraph.org/python/doc/igraph.GraphBase-class.html#betweenness</a:t>
            </a:r>
          </a:p>
        </p:txBody>
      </p:sp>
      <p:pic>
        <p:nvPicPr>
          <p:cNvPr id="7" name="Picture 6"/>
          <p:cNvPicPr>
            <a:picLocks noChangeAspect="1"/>
          </p:cNvPicPr>
          <p:nvPr/>
        </p:nvPicPr>
        <p:blipFill>
          <a:blip r:embed="rId3"/>
          <a:stretch>
            <a:fillRect/>
          </a:stretch>
        </p:blipFill>
        <p:spPr>
          <a:xfrm>
            <a:off x="356073" y="2107726"/>
            <a:ext cx="5212859" cy="3592682"/>
          </a:xfrm>
          <a:prstGeom prst="rect">
            <a:avLst/>
          </a:prstGeom>
        </p:spPr>
      </p:pic>
    </p:spTree>
    <p:extLst>
      <p:ext uri="{BB962C8B-B14F-4D97-AF65-F5344CB8AC3E}">
        <p14:creationId xmlns:p14="http://schemas.microsoft.com/office/powerpoint/2010/main" val="305213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down the “blob” into further clusters</a:t>
            </a:r>
            <a:endParaRPr lang="en-US" dirty="0"/>
          </a:p>
        </p:txBody>
      </p:sp>
      <p:pic>
        <p:nvPicPr>
          <p:cNvPr id="4" name="Picture 3"/>
          <p:cNvPicPr>
            <a:picLocks noChangeAspect="1"/>
          </p:cNvPicPr>
          <p:nvPr/>
        </p:nvPicPr>
        <p:blipFill>
          <a:blip r:embed="rId3"/>
          <a:stretch>
            <a:fillRect/>
          </a:stretch>
        </p:blipFill>
        <p:spPr>
          <a:xfrm>
            <a:off x="838200" y="1690688"/>
            <a:ext cx="4855234" cy="4855234"/>
          </a:xfrm>
          <a:prstGeom prst="rect">
            <a:avLst/>
          </a:prstGeom>
        </p:spPr>
      </p:pic>
      <p:pic>
        <p:nvPicPr>
          <p:cNvPr id="5" name="Picture 4"/>
          <p:cNvPicPr>
            <a:picLocks noChangeAspect="1"/>
          </p:cNvPicPr>
          <p:nvPr/>
        </p:nvPicPr>
        <p:blipFill>
          <a:blip r:embed="rId4"/>
          <a:stretch>
            <a:fillRect/>
          </a:stretch>
        </p:blipFill>
        <p:spPr>
          <a:xfrm>
            <a:off x="6636589" y="1828711"/>
            <a:ext cx="4717211" cy="4717211"/>
          </a:xfrm>
          <a:prstGeom prst="rect">
            <a:avLst/>
          </a:prstGeom>
        </p:spPr>
      </p:pic>
    </p:spTree>
    <p:extLst>
      <p:ext uri="{BB962C8B-B14F-4D97-AF65-F5344CB8AC3E}">
        <p14:creationId xmlns:p14="http://schemas.microsoft.com/office/powerpoint/2010/main" val="258861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the clusters in turn</a:t>
            </a:r>
            <a:endParaRPr lang="en-US" dirty="0"/>
          </a:p>
        </p:txBody>
      </p:sp>
      <p:pic>
        <p:nvPicPr>
          <p:cNvPr id="5" name="Content Placeholder 4"/>
          <p:cNvPicPr>
            <a:picLocks noGrp="1" noChangeAspect="1"/>
          </p:cNvPicPr>
          <p:nvPr>
            <p:ph idx="1"/>
          </p:nvPr>
        </p:nvPicPr>
        <p:blipFill>
          <a:blip r:embed="rId3"/>
          <a:stretch>
            <a:fillRect/>
          </a:stretch>
        </p:blipFill>
        <p:spPr>
          <a:xfrm>
            <a:off x="6459250" y="1690688"/>
            <a:ext cx="4486274" cy="4486274"/>
          </a:xfrm>
          <a:prstGeom prst="rect">
            <a:avLst/>
          </a:prstGeom>
        </p:spPr>
      </p:pic>
      <p:pic>
        <p:nvPicPr>
          <p:cNvPr id="4" name="Picture 3"/>
          <p:cNvPicPr>
            <a:picLocks noChangeAspect="1"/>
          </p:cNvPicPr>
          <p:nvPr/>
        </p:nvPicPr>
        <p:blipFill>
          <a:blip r:embed="rId4"/>
          <a:stretch>
            <a:fillRect/>
          </a:stretch>
        </p:blipFill>
        <p:spPr>
          <a:xfrm>
            <a:off x="838200" y="2120629"/>
            <a:ext cx="4570379" cy="4056333"/>
          </a:xfrm>
          <a:prstGeom prst="rect">
            <a:avLst/>
          </a:prstGeom>
        </p:spPr>
      </p:pic>
    </p:spTree>
    <p:extLst>
      <p:ext uri="{BB962C8B-B14F-4D97-AF65-F5344CB8AC3E}">
        <p14:creationId xmlns:p14="http://schemas.microsoft.com/office/powerpoint/2010/main" val="3029653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for now…</a:t>
            </a:r>
            <a:endParaRPr lang="en-US" dirty="0"/>
          </a:p>
        </p:txBody>
      </p:sp>
      <p:sp>
        <p:nvSpPr>
          <p:cNvPr id="3" name="Content Placeholder 2"/>
          <p:cNvSpPr>
            <a:spLocks noGrp="1"/>
          </p:cNvSpPr>
          <p:nvPr>
            <p:ph idx="1"/>
          </p:nvPr>
        </p:nvSpPr>
        <p:spPr>
          <a:xfrm>
            <a:off x="838200" y="2592475"/>
            <a:ext cx="10515600" cy="3584488"/>
          </a:xfrm>
        </p:spPr>
        <p:txBody>
          <a:bodyPr/>
          <a:lstStyle/>
          <a:p>
            <a:pPr marL="0" indent="0">
              <a:buNone/>
            </a:pPr>
            <a:r>
              <a:rPr lang="en-US" dirty="0" smtClean="0"/>
              <a:t>Contact me – 	gerhardj@gmail.com</a:t>
            </a:r>
          </a:p>
          <a:p>
            <a:pPr marL="0" indent="0">
              <a:buNone/>
            </a:pPr>
            <a:r>
              <a:rPr lang="en-US" dirty="0"/>
              <a:t>	</a:t>
            </a:r>
            <a:r>
              <a:rPr lang="en-US" dirty="0" smtClean="0"/>
              <a:t>		@jeffgerhard</a:t>
            </a:r>
          </a:p>
          <a:p>
            <a:pPr marL="0" indent="0">
              <a:buNone/>
            </a:pPr>
            <a:r>
              <a:rPr lang="en-US" dirty="0"/>
              <a:t>	</a:t>
            </a:r>
            <a:r>
              <a:rPr lang="en-US" dirty="0" smtClean="0"/>
              <a:t>		jeffgerhard.com</a:t>
            </a:r>
          </a:p>
          <a:p>
            <a:pPr marL="0" indent="0">
              <a:buNone/>
            </a:pPr>
            <a:r>
              <a:rPr lang="en-US" dirty="0"/>
              <a:t>	</a:t>
            </a:r>
            <a:r>
              <a:rPr lang="en-US" dirty="0" smtClean="0"/>
              <a:t>	</a:t>
            </a:r>
            <a:r>
              <a:rPr lang="en-US" smtClean="0"/>
              <a:t>	github.com/jeffgerhard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1479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pPr marL="0" indent="0">
              <a:buNone/>
            </a:pPr>
            <a:endParaRPr lang="en-US" sz="3200" b="1" dirty="0" smtClean="0"/>
          </a:p>
          <a:p>
            <a:pPr marL="0" indent="0">
              <a:buNone/>
            </a:pPr>
            <a:r>
              <a:rPr lang="en-US" sz="3200" b="1" dirty="0" smtClean="0"/>
              <a:t>Full Disclosure</a:t>
            </a:r>
            <a:r>
              <a:rPr lang="en-US" sz="3200" dirty="0" smtClean="0"/>
              <a:t>:  "public, vendor-neutral forum for detailed discussion of vulnerabilities and exploitation techniques, as well as tools, papers, news, and events of interest to the community.“</a:t>
            </a:r>
          </a:p>
          <a:p>
            <a:pPr marL="0" indent="0">
              <a:buNone/>
            </a:pPr>
            <a:endParaRPr lang="en-US" sz="3200" dirty="0"/>
          </a:p>
          <a:p>
            <a:pPr marL="0" indent="0">
              <a:buNone/>
            </a:pPr>
            <a:r>
              <a:rPr lang="en-US" sz="3200" dirty="0" smtClean="0"/>
              <a:t>http://seclists.org/fulldisclosure/</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0871" y="773937"/>
            <a:ext cx="1015873" cy="5079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4540" y="570149"/>
            <a:ext cx="1708957" cy="915513"/>
          </a:xfrm>
          <a:prstGeom prst="rect">
            <a:avLst/>
          </a:prstGeom>
        </p:spPr>
      </p:pic>
    </p:spTree>
    <p:extLst>
      <p:ext uri="{BB962C8B-B14F-4D97-AF65-F5344CB8AC3E}">
        <p14:creationId xmlns:p14="http://schemas.microsoft.com/office/powerpoint/2010/main" val="23181840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60" y="365125"/>
            <a:ext cx="3433314" cy="5894161"/>
          </a:xfrm>
        </p:spPr>
        <p:txBody>
          <a:bodyPr/>
          <a:lstStyle/>
          <a:p>
            <a:pPr algn="ctr"/>
            <a:r>
              <a:rPr lang="en-US" dirty="0" smtClean="0"/>
              <a:t>The problem:</a:t>
            </a:r>
            <a:br>
              <a:rPr lang="en-US" dirty="0" smtClean="0"/>
            </a:br>
            <a:r>
              <a:rPr lang="en-US" dirty="0"/>
              <a:t/>
            </a:r>
            <a:br>
              <a:rPr lang="en-US" dirty="0"/>
            </a:br>
            <a:r>
              <a:rPr lang="en-US" dirty="0" smtClean="0"/>
              <a:t>identifying relevant discussion topics</a:t>
            </a:r>
            <a:endParaRPr lang="en-US" dirty="0"/>
          </a:p>
        </p:txBody>
      </p:sp>
      <p:pic>
        <p:nvPicPr>
          <p:cNvPr id="5" name="Picture 4"/>
          <p:cNvPicPr>
            <a:picLocks noChangeAspect="1"/>
          </p:cNvPicPr>
          <p:nvPr/>
        </p:nvPicPr>
        <p:blipFill>
          <a:blip r:embed="rId3"/>
          <a:stretch>
            <a:fillRect/>
          </a:stretch>
        </p:blipFill>
        <p:spPr>
          <a:xfrm>
            <a:off x="4537495" y="568085"/>
            <a:ext cx="7524750" cy="5238750"/>
          </a:xfrm>
          <a:prstGeom prst="rect">
            <a:avLst/>
          </a:prstGeom>
          <a:effectLst>
            <a:outerShdw blurRad="50800" dist="38100" dir="13500000" algn="br" rotWithShape="0">
              <a:prstClr val="black">
                <a:alpha val="40000"/>
              </a:prstClr>
            </a:outerShdw>
          </a:effectLst>
        </p:spPr>
      </p:pic>
      <p:pic>
        <p:nvPicPr>
          <p:cNvPr id="4" name="Picture 3"/>
          <p:cNvPicPr>
            <a:picLocks noChangeAspect="1"/>
          </p:cNvPicPr>
          <p:nvPr/>
        </p:nvPicPr>
        <p:blipFill>
          <a:blip r:embed="rId4"/>
          <a:stretch>
            <a:fillRect/>
          </a:stretch>
        </p:blipFill>
        <p:spPr>
          <a:xfrm>
            <a:off x="8448531" y="2494215"/>
            <a:ext cx="3494203" cy="3765071"/>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735948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network as graph</a:t>
            </a:r>
            <a:endParaRPr lang="en-US" dirty="0"/>
          </a:p>
        </p:txBody>
      </p:sp>
      <p:pic>
        <p:nvPicPr>
          <p:cNvPr id="4" name="Picture 3"/>
          <p:cNvPicPr>
            <a:picLocks noChangeAspect="1"/>
          </p:cNvPicPr>
          <p:nvPr/>
        </p:nvPicPr>
        <p:blipFill>
          <a:blip r:embed="rId3"/>
          <a:stretch>
            <a:fillRect/>
          </a:stretch>
        </p:blipFill>
        <p:spPr>
          <a:xfrm>
            <a:off x="838200" y="1690688"/>
            <a:ext cx="8181362" cy="4644127"/>
          </a:xfrm>
          <a:prstGeom prst="rect">
            <a:avLst/>
          </a:prstGeom>
        </p:spPr>
      </p:pic>
      <p:pic>
        <p:nvPicPr>
          <p:cNvPr id="5" name="Picture 4"/>
          <p:cNvPicPr>
            <a:picLocks noChangeAspect="1"/>
          </p:cNvPicPr>
          <p:nvPr/>
        </p:nvPicPr>
        <p:blipFill>
          <a:blip r:embed="rId4"/>
          <a:stretch>
            <a:fillRect/>
          </a:stretch>
        </p:blipFill>
        <p:spPr>
          <a:xfrm>
            <a:off x="6676845" y="582643"/>
            <a:ext cx="4952820" cy="438150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0330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a:t>
            </a:r>
            <a:endParaRPr lang="en-US" dirty="0"/>
          </a:p>
        </p:txBody>
      </p:sp>
      <p:pic>
        <p:nvPicPr>
          <p:cNvPr id="4" name="Picture 3"/>
          <p:cNvPicPr>
            <a:picLocks noChangeAspect="1"/>
          </p:cNvPicPr>
          <p:nvPr/>
        </p:nvPicPr>
        <p:blipFill>
          <a:blip r:embed="rId3"/>
          <a:stretch>
            <a:fillRect/>
          </a:stretch>
        </p:blipFill>
        <p:spPr>
          <a:xfrm>
            <a:off x="6118942" y="483910"/>
            <a:ext cx="5866559" cy="5971753"/>
          </a:xfrm>
          <a:prstGeom prst="rect">
            <a:avLst/>
          </a:prstGeom>
        </p:spPr>
      </p:pic>
      <p:sp>
        <p:nvSpPr>
          <p:cNvPr id="5" name="Rectangle 4"/>
          <p:cNvSpPr/>
          <p:nvPr/>
        </p:nvSpPr>
        <p:spPr>
          <a:xfrm>
            <a:off x="165427" y="5208889"/>
            <a:ext cx="2122174" cy="523220"/>
          </a:xfrm>
          <a:prstGeom prst="rect">
            <a:avLst/>
          </a:prstGeom>
        </p:spPr>
        <p:txBody>
          <a:bodyPr wrap="square">
            <a:spAutoFit/>
          </a:bodyPr>
          <a:lstStyle/>
          <a:p>
            <a:r>
              <a:rPr lang="en-US" sz="2800" dirty="0" smtClean="0"/>
              <a:t>igraph.org</a:t>
            </a:r>
            <a:endParaRPr lang="en-US" sz="2800" dirty="0"/>
          </a:p>
        </p:txBody>
      </p:sp>
      <p:pic>
        <p:nvPicPr>
          <p:cNvPr id="6" name="Picture 5"/>
          <p:cNvPicPr>
            <a:picLocks noChangeAspect="1"/>
          </p:cNvPicPr>
          <p:nvPr/>
        </p:nvPicPr>
        <p:blipFill>
          <a:blip r:embed="rId4"/>
          <a:stretch>
            <a:fillRect/>
          </a:stretch>
        </p:blipFill>
        <p:spPr>
          <a:xfrm>
            <a:off x="271961" y="3228757"/>
            <a:ext cx="5654182" cy="1980132"/>
          </a:xfrm>
          <a:prstGeom prst="rect">
            <a:avLst/>
          </a:prstGeom>
        </p:spPr>
      </p:pic>
      <p:sp>
        <p:nvSpPr>
          <p:cNvPr id="7" name="Rectangle 6"/>
          <p:cNvSpPr/>
          <p:nvPr/>
        </p:nvSpPr>
        <p:spPr>
          <a:xfrm>
            <a:off x="9946915" y="483910"/>
            <a:ext cx="1722736" cy="523220"/>
          </a:xfrm>
          <a:prstGeom prst="rect">
            <a:avLst/>
          </a:prstGeom>
        </p:spPr>
        <p:txBody>
          <a:bodyPr wrap="square">
            <a:spAutoFit/>
          </a:bodyPr>
          <a:lstStyle/>
          <a:p>
            <a:r>
              <a:rPr lang="en-US" sz="2800" dirty="0" smtClean="0"/>
              <a:t>gephi.org</a:t>
            </a:r>
            <a:endParaRPr lang="en-US" sz="2800" dirty="0"/>
          </a:p>
        </p:txBody>
      </p:sp>
    </p:spTree>
    <p:extLst>
      <p:ext uri="{BB962C8B-B14F-4D97-AF65-F5344CB8AC3E}">
        <p14:creationId xmlns:p14="http://schemas.microsoft.com/office/powerpoint/2010/main" val="276952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birth and death of Full Disclosure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88" y="1466567"/>
            <a:ext cx="4736690" cy="47366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581" y="1466567"/>
            <a:ext cx="4736689" cy="4736689"/>
          </a:xfrm>
          <a:prstGeom prst="rect">
            <a:avLst/>
          </a:prstGeom>
        </p:spPr>
      </p:pic>
    </p:spTree>
    <p:extLst>
      <p:ext uri="{BB962C8B-B14F-4D97-AF65-F5344CB8AC3E}">
        <p14:creationId xmlns:p14="http://schemas.microsoft.com/office/powerpoint/2010/main" val="27923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“Firework pattern”</a:t>
            </a:r>
            <a:endParaRPr lang="en-US" dirty="0"/>
          </a:p>
        </p:txBody>
      </p:sp>
      <p:pic>
        <p:nvPicPr>
          <p:cNvPr id="6" name="Picture 5"/>
          <p:cNvPicPr>
            <a:picLocks noChangeAspect="1"/>
          </p:cNvPicPr>
          <p:nvPr/>
        </p:nvPicPr>
        <p:blipFill>
          <a:blip r:embed="rId3"/>
          <a:stretch>
            <a:fillRect/>
          </a:stretch>
        </p:blipFill>
        <p:spPr>
          <a:xfrm>
            <a:off x="3090773" y="1825625"/>
            <a:ext cx="4920155" cy="4368501"/>
          </a:xfrm>
          <a:prstGeom prst="rect">
            <a:avLst/>
          </a:prstGeom>
        </p:spPr>
      </p:pic>
    </p:spTree>
    <p:extLst>
      <p:ext uri="{BB962C8B-B14F-4D97-AF65-F5344CB8AC3E}">
        <p14:creationId xmlns:p14="http://schemas.microsoft.com/office/powerpoint/2010/main" val="294245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a network</a:t>
            </a:r>
            <a:endParaRPr lang="en-US" dirty="0"/>
          </a:p>
        </p:txBody>
      </p:sp>
      <p:pic>
        <p:nvPicPr>
          <p:cNvPr id="4" name="Content Placeholder 3"/>
          <p:cNvPicPr>
            <a:picLocks noGrp="1" noChangeAspect="1"/>
          </p:cNvPicPr>
          <p:nvPr>
            <p:ph idx="1"/>
          </p:nvPr>
        </p:nvPicPr>
        <p:blipFill>
          <a:blip r:embed="rId3"/>
          <a:stretch>
            <a:fillRect/>
          </a:stretch>
        </p:blipFill>
        <p:spPr>
          <a:xfrm>
            <a:off x="6694099" y="1482711"/>
            <a:ext cx="4480488" cy="4694252"/>
          </a:xfrm>
          <a:prstGeom prst="rect">
            <a:avLst/>
          </a:prstGeom>
        </p:spPr>
      </p:pic>
      <p:pic>
        <p:nvPicPr>
          <p:cNvPr id="5" name="Picture 4"/>
          <p:cNvPicPr>
            <a:picLocks noChangeAspect="1"/>
          </p:cNvPicPr>
          <p:nvPr/>
        </p:nvPicPr>
        <p:blipFill>
          <a:blip r:embed="rId4"/>
          <a:stretch>
            <a:fillRect/>
          </a:stretch>
        </p:blipFill>
        <p:spPr>
          <a:xfrm>
            <a:off x="838200" y="1513756"/>
            <a:ext cx="5114026" cy="4679916"/>
          </a:xfrm>
          <a:prstGeom prst="rect">
            <a:avLst/>
          </a:prstGeom>
        </p:spPr>
      </p:pic>
    </p:spTree>
    <p:extLst>
      <p:ext uri="{BB962C8B-B14F-4D97-AF65-F5344CB8AC3E}">
        <p14:creationId xmlns:p14="http://schemas.microsoft.com/office/powerpoint/2010/main" val="2646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0596"/>
          </a:xfrm>
        </p:spPr>
        <p:txBody>
          <a:bodyPr/>
          <a:lstStyle/>
          <a:p>
            <a:r>
              <a:rPr lang="en-US" dirty="0" smtClean="0"/>
              <a:t>Clustering</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108" y="1345722"/>
            <a:ext cx="1014652" cy="4261539"/>
          </a:xfrm>
        </p:spPr>
      </p:pic>
      <p:pic>
        <p:nvPicPr>
          <p:cNvPr id="4" name="Picture 3"/>
          <p:cNvPicPr>
            <a:picLocks noChangeAspect="1"/>
          </p:cNvPicPr>
          <p:nvPr/>
        </p:nvPicPr>
        <p:blipFill>
          <a:blip r:embed="rId4"/>
          <a:stretch>
            <a:fillRect/>
          </a:stretch>
        </p:blipFill>
        <p:spPr>
          <a:xfrm>
            <a:off x="6096000" y="819599"/>
            <a:ext cx="5610225" cy="5667375"/>
          </a:xfrm>
          <a:prstGeom prst="rect">
            <a:avLst/>
          </a:prstGeom>
        </p:spPr>
      </p:pic>
      <p:sp>
        <p:nvSpPr>
          <p:cNvPr id="6" name="TextBox 5"/>
          <p:cNvSpPr txBox="1"/>
          <p:nvPr/>
        </p:nvSpPr>
        <p:spPr>
          <a:xfrm>
            <a:off x="1206981" y="5719964"/>
            <a:ext cx="2674906" cy="646331"/>
          </a:xfrm>
          <a:prstGeom prst="rect">
            <a:avLst/>
          </a:prstGeom>
          <a:noFill/>
        </p:spPr>
        <p:txBody>
          <a:bodyPr wrap="square" rtlCol="0">
            <a:spAutoFit/>
          </a:bodyPr>
          <a:lstStyle/>
          <a:p>
            <a:r>
              <a:rPr lang="en-US" dirty="0">
                <a:latin typeface="+mj-lt"/>
              </a:rPr>
              <a:t>https://en.wikipedia.org/wiki/Clustering_coefficient</a:t>
            </a:r>
          </a:p>
        </p:txBody>
      </p:sp>
    </p:spTree>
    <p:extLst>
      <p:ext uri="{BB962C8B-B14F-4D97-AF65-F5344CB8AC3E}">
        <p14:creationId xmlns:p14="http://schemas.microsoft.com/office/powerpoint/2010/main" val="238931361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913</TotalTime>
  <Words>2174</Words>
  <Application>Microsoft Office PowerPoint</Application>
  <PresentationFormat>Widescreen</PresentationFormat>
  <Paragraphs>135</Paragraphs>
  <Slides>13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Cambria</vt:lpstr>
      <vt:lpstr>Office Theme</vt:lpstr>
      <vt:lpstr>Social networking analysis of the Full Disclosure email list</vt:lpstr>
      <vt:lpstr>Introduction</vt:lpstr>
      <vt:lpstr>The problem:  identifying relevant discussion topics</vt:lpstr>
      <vt:lpstr>The network as graph</vt:lpstr>
      <vt:lpstr>Tools used</vt:lpstr>
      <vt:lpstr>The birth and death of Full Disclosure</vt:lpstr>
      <vt:lpstr>“Firework pattern”</vt:lpstr>
      <vt:lpstr>Filtering a network</vt:lpstr>
      <vt:lpstr>Clustering</vt:lpstr>
      <vt:lpstr>Centrality measures</vt:lpstr>
      <vt:lpstr>Breaking down the “blob” into further clusters</vt:lpstr>
      <vt:lpstr>Analyzing the clusters in turn</vt:lpstr>
      <vt:lpstr>Wrapping up… for now…</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networking analysis of the Full Disclosure email list</dc:title>
  <dc:creator>Microsoft</dc:creator>
  <cp:lastModifiedBy>Microsoft</cp:lastModifiedBy>
  <cp:revision>36</cp:revision>
  <dcterms:created xsi:type="dcterms:W3CDTF">2017-04-23T01:20:26Z</dcterms:created>
  <dcterms:modified xsi:type="dcterms:W3CDTF">2017-04-24T01:59:44Z</dcterms:modified>
</cp:coreProperties>
</file>